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3" r:id="rId9"/>
    <p:sldId id="262" r:id="rId10"/>
    <p:sldId id="269" r:id="rId11"/>
    <p:sldId id="264" r:id="rId12"/>
    <p:sldId id="265" r:id="rId13"/>
    <p:sldId id="267" r:id="rId14"/>
    <p:sldId id="266" r:id="rId15"/>
    <p:sldId id="268" r:id="rId16"/>
    <p:sldId id="272" r:id="rId17"/>
    <p:sldId id="271" r:id="rId18"/>
  </p:sldIdLst>
  <p:sldSz cx="14630400" cy="8229600"/>
  <p:notesSz cx="8229600" cy="146304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anose="020B0604020202020204" charset="0"/>
      <p:regular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0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233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2.svg"/><Relationship Id="rId18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6.svg"/><Relationship Id="rId12" Type="http://schemas.openxmlformats.org/officeDocument/2006/relationships/image" Target="../media/image25.png"/><Relationship Id="rId17" Type="http://schemas.openxmlformats.org/officeDocument/2006/relationships/image" Target="../media/image29.png"/><Relationship Id="rId2" Type="http://schemas.openxmlformats.org/officeDocument/2006/relationships/image" Target="../media/image20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11" Type="http://schemas.openxmlformats.org/officeDocument/2006/relationships/image" Target="../media/image10.sv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image" Target="../media/image24.pn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240" y="528042"/>
            <a:ext cx="7355800" cy="38504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78104" y="4665464"/>
            <a:ext cx="6874073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CAB BOOKING AND RENTAL MANAGEMENT SYSTEM 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5804416" y="5330071"/>
            <a:ext cx="3021568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OOPs Project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804416" y="5994678"/>
            <a:ext cx="3021568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Team Members: 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5804416" y="6659285"/>
            <a:ext cx="3021568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Bornil Gogoi (2312176)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5154216" y="7323892"/>
            <a:ext cx="4321969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Kunal Rajesh Sangalge (2312182)</a:t>
            </a:r>
            <a:endParaRPr lang="en-US" sz="2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"/>
          <p:cNvSpPr/>
          <p:nvPr/>
        </p:nvSpPr>
        <p:spPr>
          <a:xfrm rot="-10800000">
            <a:off x="8024878" y="1100305"/>
            <a:ext cx="4896921" cy="617529"/>
          </a:xfrm>
          <a:custGeom>
            <a:avLst/>
            <a:gdLst/>
            <a:ahLst/>
            <a:cxnLst/>
            <a:rect l="l" t="t" r="r" b="b"/>
            <a:pathLst>
              <a:path w="5984107" h="688265">
                <a:moveTo>
                  <a:pt x="0" y="0"/>
                </a:moveTo>
                <a:lnTo>
                  <a:pt x="5984107" y="0"/>
                </a:lnTo>
                <a:lnTo>
                  <a:pt x="5984107" y="688265"/>
                </a:lnTo>
                <a:lnTo>
                  <a:pt x="0" y="688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149966"/>
            </a:stretch>
          </a:blipFill>
        </p:spPr>
      </p:sp>
      <p:grpSp>
        <p:nvGrpSpPr>
          <p:cNvPr id="13" name="Group 3"/>
          <p:cNvGrpSpPr/>
          <p:nvPr/>
        </p:nvGrpSpPr>
        <p:grpSpPr>
          <a:xfrm>
            <a:off x="7897501" y="94776"/>
            <a:ext cx="5137164" cy="1231416"/>
            <a:chOff x="0" y="0"/>
            <a:chExt cx="9504788" cy="2077999"/>
          </a:xfrm>
        </p:grpSpPr>
        <p:sp>
          <p:nvSpPr>
            <p:cNvPr id="14" name="Freeform 4"/>
            <p:cNvSpPr/>
            <p:nvPr/>
          </p:nvSpPr>
          <p:spPr>
            <a:xfrm>
              <a:off x="0" y="0"/>
              <a:ext cx="9504787" cy="2077999"/>
            </a:xfrm>
            <a:custGeom>
              <a:avLst/>
              <a:gdLst/>
              <a:ahLst/>
              <a:cxnLst/>
              <a:rect l="l" t="t" r="r" b="b"/>
              <a:pathLst>
                <a:path w="9504787" h="2077999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9397D8"/>
              </a:solidFill>
              <a:prstDash val="solid"/>
              <a:round/>
            </a:ln>
          </p:spPr>
        </p:sp>
        <p:sp>
          <p:nvSpPr>
            <p:cNvPr id="15" name="TextBox 5"/>
            <p:cNvSpPr txBox="1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6"/>
          <p:cNvSpPr/>
          <p:nvPr/>
        </p:nvSpPr>
        <p:spPr>
          <a:xfrm>
            <a:off x="7138854" y="21889"/>
            <a:ext cx="906066" cy="923892"/>
          </a:xfrm>
          <a:custGeom>
            <a:avLst/>
            <a:gdLst/>
            <a:ahLst/>
            <a:cxnLst/>
            <a:rect l="l" t="t" r="r" b="b"/>
            <a:pathLst>
              <a:path w="1107226" h="1029720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8" name="Group 8"/>
          <p:cNvGrpSpPr/>
          <p:nvPr/>
        </p:nvGrpSpPr>
        <p:grpSpPr>
          <a:xfrm>
            <a:off x="595887" y="1376325"/>
            <a:ext cx="4936325" cy="5412301"/>
            <a:chOff x="0" y="0"/>
            <a:chExt cx="812800" cy="812800"/>
          </a:xfrm>
        </p:grpSpPr>
        <p:sp>
          <p:nvSpPr>
            <p:cNvPr id="1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33350" cap="sq">
              <a:solidFill>
                <a:srgbClr val="63B1DB"/>
              </a:solidFill>
              <a:prstDash val="solid"/>
              <a:miter/>
            </a:ln>
          </p:spPr>
        </p:sp>
        <p:sp>
          <p:nvSpPr>
            <p:cNvPr id="2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AutoShape 11"/>
          <p:cNvSpPr/>
          <p:nvPr/>
        </p:nvSpPr>
        <p:spPr>
          <a:xfrm flipV="1">
            <a:off x="5678857" y="744607"/>
            <a:ext cx="1420906" cy="3218274"/>
          </a:xfrm>
          <a:prstGeom prst="line">
            <a:avLst/>
          </a:prstGeom>
          <a:ln w="66675" cap="rnd">
            <a:solidFill>
              <a:srgbClr val="333231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22" name="Freeform 12"/>
          <p:cNvSpPr/>
          <p:nvPr/>
        </p:nvSpPr>
        <p:spPr>
          <a:xfrm rot="-10800000">
            <a:off x="8758176" y="2801934"/>
            <a:ext cx="4896921" cy="617529"/>
          </a:xfrm>
          <a:custGeom>
            <a:avLst/>
            <a:gdLst/>
            <a:ahLst/>
            <a:cxnLst/>
            <a:rect l="l" t="t" r="r" b="b"/>
            <a:pathLst>
              <a:path w="5984107" h="688265">
                <a:moveTo>
                  <a:pt x="0" y="0"/>
                </a:moveTo>
                <a:lnTo>
                  <a:pt x="5984107" y="0"/>
                </a:lnTo>
                <a:lnTo>
                  <a:pt x="5984107" y="688266"/>
                </a:lnTo>
                <a:lnTo>
                  <a:pt x="0" y="68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149966"/>
            </a:stretch>
          </a:blipFill>
        </p:spPr>
      </p:sp>
      <p:grpSp>
        <p:nvGrpSpPr>
          <p:cNvPr id="23" name="Group 13"/>
          <p:cNvGrpSpPr/>
          <p:nvPr/>
        </p:nvGrpSpPr>
        <p:grpSpPr>
          <a:xfrm>
            <a:off x="8630799" y="1796406"/>
            <a:ext cx="5137164" cy="1231416"/>
            <a:chOff x="0" y="0"/>
            <a:chExt cx="9504788" cy="2077999"/>
          </a:xfrm>
        </p:grpSpPr>
        <p:sp>
          <p:nvSpPr>
            <p:cNvPr id="24" name="Freeform 14"/>
            <p:cNvSpPr/>
            <p:nvPr/>
          </p:nvSpPr>
          <p:spPr>
            <a:xfrm>
              <a:off x="0" y="0"/>
              <a:ext cx="9504787" cy="2077999"/>
            </a:xfrm>
            <a:custGeom>
              <a:avLst/>
              <a:gdLst/>
              <a:ahLst/>
              <a:cxnLst/>
              <a:rect l="l" t="t" r="r" b="b"/>
              <a:pathLst>
                <a:path w="9504787" h="2077999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91DFB1"/>
              </a:solidFill>
              <a:prstDash val="solid"/>
              <a:round/>
            </a:ln>
          </p:spPr>
        </p:sp>
        <p:sp>
          <p:nvSpPr>
            <p:cNvPr id="25" name="TextBox 15"/>
            <p:cNvSpPr txBox="1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16"/>
          <p:cNvSpPr/>
          <p:nvPr/>
        </p:nvSpPr>
        <p:spPr>
          <a:xfrm>
            <a:off x="7872152" y="1723519"/>
            <a:ext cx="906066" cy="923892"/>
          </a:xfrm>
          <a:custGeom>
            <a:avLst/>
            <a:gdLst/>
            <a:ahLst/>
            <a:cxnLst/>
            <a:rect l="l" t="t" r="r" b="b"/>
            <a:pathLst>
              <a:path w="1107226" h="1029720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17"/>
          <p:cNvSpPr/>
          <p:nvPr/>
        </p:nvSpPr>
        <p:spPr>
          <a:xfrm rot="-10800000">
            <a:off x="9209236" y="4603989"/>
            <a:ext cx="4896921" cy="617529"/>
          </a:xfrm>
          <a:custGeom>
            <a:avLst/>
            <a:gdLst/>
            <a:ahLst/>
            <a:cxnLst/>
            <a:rect l="l" t="t" r="r" b="b"/>
            <a:pathLst>
              <a:path w="5984107" h="688265">
                <a:moveTo>
                  <a:pt x="0" y="0"/>
                </a:moveTo>
                <a:lnTo>
                  <a:pt x="5984107" y="0"/>
                </a:lnTo>
                <a:lnTo>
                  <a:pt x="5984107" y="688265"/>
                </a:lnTo>
                <a:lnTo>
                  <a:pt x="0" y="688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149966"/>
            </a:stretch>
          </a:blipFill>
        </p:spPr>
      </p:sp>
      <p:grpSp>
        <p:nvGrpSpPr>
          <p:cNvPr id="28" name="Group 18"/>
          <p:cNvGrpSpPr/>
          <p:nvPr/>
        </p:nvGrpSpPr>
        <p:grpSpPr>
          <a:xfrm>
            <a:off x="9166099" y="3415351"/>
            <a:ext cx="5137164" cy="1231416"/>
            <a:chOff x="0" y="0"/>
            <a:chExt cx="9504788" cy="2077999"/>
          </a:xfrm>
        </p:grpSpPr>
        <p:sp>
          <p:nvSpPr>
            <p:cNvPr id="29" name="Freeform 19"/>
            <p:cNvSpPr/>
            <p:nvPr/>
          </p:nvSpPr>
          <p:spPr>
            <a:xfrm>
              <a:off x="0" y="0"/>
              <a:ext cx="9504787" cy="2077999"/>
            </a:xfrm>
            <a:custGeom>
              <a:avLst/>
              <a:gdLst/>
              <a:ahLst/>
              <a:cxnLst/>
              <a:rect l="l" t="t" r="r" b="b"/>
              <a:pathLst>
                <a:path w="9504787" h="2077999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8D389"/>
              </a:solidFill>
              <a:prstDash val="solid"/>
              <a:round/>
            </a:ln>
          </p:spPr>
        </p:sp>
        <p:sp>
          <p:nvSpPr>
            <p:cNvPr id="30" name="TextBox 20"/>
            <p:cNvSpPr txBox="1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Freeform 21"/>
          <p:cNvSpPr/>
          <p:nvPr/>
        </p:nvSpPr>
        <p:spPr>
          <a:xfrm>
            <a:off x="8407453" y="3342464"/>
            <a:ext cx="906066" cy="923892"/>
          </a:xfrm>
          <a:custGeom>
            <a:avLst/>
            <a:gdLst/>
            <a:ahLst/>
            <a:cxnLst/>
            <a:rect l="l" t="t" r="r" b="b"/>
            <a:pathLst>
              <a:path w="1107226" h="1029720">
                <a:moveTo>
                  <a:pt x="0" y="0"/>
                </a:moveTo>
                <a:lnTo>
                  <a:pt x="1107225" y="0"/>
                </a:lnTo>
                <a:lnTo>
                  <a:pt x="1107225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2" name="Freeform 22"/>
          <p:cNvSpPr/>
          <p:nvPr/>
        </p:nvSpPr>
        <p:spPr>
          <a:xfrm rot="-10800000">
            <a:off x="8871042" y="6384474"/>
            <a:ext cx="4896921" cy="617529"/>
          </a:xfrm>
          <a:custGeom>
            <a:avLst/>
            <a:gdLst/>
            <a:ahLst/>
            <a:cxnLst/>
            <a:rect l="l" t="t" r="r" b="b"/>
            <a:pathLst>
              <a:path w="5984107" h="688265">
                <a:moveTo>
                  <a:pt x="0" y="0"/>
                </a:moveTo>
                <a:lnTo>
                  <a:pt x="5984107" y="0"/>
                </a:lnTo>
                <a:lnTo>
                  <a:pt x="5984107" y="688265"/>
                </a:lnTo>
                <a:lnTo>
                  <a:pt x="0" y="688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149966"/>
            </a:stretch>
          </a:blipFill>
        </p:spPr>
      </p:sp>
      <p:grpSp>
        <p:nvGrpSpPr>
          <p:cNvPr id="33" name="Group 23"/>
          <p:cNvGrpSpPr/>
          <p:nvPr/>
        </p:nvGrpSpPr>
        <p:grpSpPr>
          <a:xfrm>
            <a:off x="8723623" y="5238615"/>
            <a:ext cx="5137164" cy="1231416"/>
            <a:chOff x="0" y="0"/>
            <a:chExt cx="9504788" cy="2077999"/>
          </a:xfrm>
        </p:grpSpPr>
        <p:sp>
          <p:nvSpPr>
            <p:cNvPr id="34" name="Freeform 24"/>
            <p:cNvSpPr/>
            <p:nvPr/>
          </p:nvSpPr>
          <p:spPr>
            <a:xfrm>
              <a:off x="0" y="0"/>
              <a:ext cx="9504787" cy="2077999"/>
            </a:xfrm>
            <a:custGeom>
              <a:avLst/>
              <a:gdLst/>
              <a:ahLst/>
              <a:cxnLst/>
              <a:rect l="l" t="t" r="r" b="b"/>
              <a:pathLst>
                <a:path w="9504787" h="2077999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8B27C"/>
              </a:solidFill>
              <a:prstDash val="solid"/>
              <a:round/>
            </a:ln>
          </p:spPr>
        </p:sp>
        <p:sp>
          <p:nvSpPr>
            <p:cNvPr id="35" name="TextBox 25"/>
            <p:cNvSpPr txBox="1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Freeform 26"/>
          <p:cNvSpPr/>
          <p:nvPr/>
        </p:nvSpPr>
        <p:spPr>
          <a:xfrm>
            <a:off x="7964976" y="5165728"/>
            <a:ext cx="906066" cy="923892"/>
          </a:xfrm>
          <a:custGeom>
            <a:avLst/>
            <a:gdLst/>
            <a:ahLst/>
            <a:cxnLst/>
            <a:rect l="l" t="t" r="r" b="b"/>
            <a:pathLst>
              <a:path w="1107226" h="1029720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27"/>
          <p:cNvSpPr/>
          <p:nvPr/>
        </p:nvSpPr>
        <p:spPr>
          <a:xfrm rot="-10800000">
            <a:off x="7575292" y="7274868"/>
            <a:ext cx="4430954" cy="558768"/>
          </a:xfrm>
          <a:custGeom>
            <a:avLst/>
            <a:gdLst/>
            <a:ahLst/>
            <a:cxnLst/>
            <a:rect l="l" t="t" r="r" b="b"/>
            <a:pathLst>
              <a:path w="5414689" h="622773">
                <a:moveTo>
                  <a:pt x="0" y="0"/>
                </a:moveTo>
                <a:lnTo>
                  <a:pt x="5414689" y="0"/>
                </a:lnTo>
                <a:lnTo>
                  <a:pt x="5414689" y="622773"/>
                </a:lnTo>
                <a:lnTo>
                  <a:pt x="0" y="622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149966"/>
            </a:stretch>
          </a:blipFill>
        </p:spPr>
      </p:sp>
      <p:grpSp>
        <p:nvGrpSpPr>
          <p:cNvPr id="38" name="Group 28"/>
          <p:cNvGrpSpPr/>
          <p:nvPr/>
        </p:nvGrpSpPr>
        <p:grpSpPr>
          <a:xfrm>
            <a:off x="7686295" y="6910142"/>
            <a:ext cx="5137164" cy="1231416"/>
            <a:chOff x="0" y="0"/>
            <a:chExt cx="9504788" cy="2077999"/>
          </a:xfrm>
        </p:grpSpPr>
        <p:sp>
          <p:nvSpPr>
            <p:cNvPr id="39" name="Freeform 29"/>
            <p:cNvSpPr/>
            <p:nvPr/>
          </p:nvSpPr>
          <p:spPr>
            <a:xfrm>
              <a:off x="0" y="0"/>
              <a:ext cx="9504787" cy="2077999"/>
            </a:xfrm>
            <a:custGeom>
              <a:avLst/>
              <a:gdLst/>
              <a:ahLst/>
              <a:cxnLst/>
              <a:rect l="l" t="t" r="r" b="b"/>
              <a:pathLst>
                <a:path w="9504787" h="2077999">
                  <a:moveTo>
                    <a:pt x="39464" y="0"/>
                  </a:moveTo>
                  <a:lnTo>
                    <a:pt x="9465324" y="0"/>
                  </a:lnTo>
                  <a:cubicBezTo>
                    <a:pt x="9475790" y="0"/>
                    <a:pt x="9485828" y="4158"/>
                    <a:pt x="9493228" y="11559"/>
                  </a:cubicBezTo>
                  <a:cubicBezTo>
                    <a:pt x="9500629" y="18960"/>
                    <a:pt x="9504787" y="28997"/>
                    <a:pt x="9504787" y="39464"/>
                  </a:cubicBezTo>
                  <a:lnTo>
                    <a:pt x="9504787" y="2038535"/>
                  </a:lnTo>
                  <a:cubicBezTo>
                    <a:pt x="9504787" y="2049002"/>
                    <a:pt x="9500629" y="2059039"/>
                    <a:pt x="9493228" y="2066440"/>
                  </a:cubicBezTo>
                  <a:cubicBezTo>
                    <a:pt x="9485828" y="2073841"/>
                    <a:pt x="9475790" y="2077999"/>
                    <a:pt x="9465324" y="2077999"/>
                  </a:cubicBezTo>
                  <a:lnTo>
                    <a:pt x="39464" y="2077999"/>
                  </a:lnTo>
                  <a:cubicBezTo>
                    <a:pt x="28997" y="2077999"/>
                    <a:pt x="18960" y="2073841"/>
                    <a:pt x="11559" y="2066440"/>
                  </a:cubicBezTo>
                  <a:cubicBezTo>
                    <a:pt x="4158" y="2059039"/>
                    <a:pt x="0" y="2049002"/>
                    <a:pt x="0" y="2038535"/>
                  </a:cubicBezTo>
                  <a:lnTo>
                    <a:pt x="0" y="39464"/>
                  </a:lnTo>
                  <a:cubicBezTo>
                    <a:pt x="0" y="28997"/>
                    <a:pt x="4158" y="18960"/>
                    <a:pt x="11559" y="11559"/>
                  </a:cubicBezTo>
                  <a:cubicBezTo>
                    <a:pt x="18960" y="4158"/>
                    <a:pt x="28997" y="0"/>
                    <a:pt x="39464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FF8379"/>
              </a:solidFill>
              <a:prstDash val="solid"/>
              <a:round/>
            </a:ln>
          </p:spPr>
        </p:sp>
        <p:sp>
          <p:nvSpPr>
            <p:cNvPr id="40" name="TextBox 30"/>
            <p:cNvSpPr txBox="1"/>
            <p:nvPr/>
          </p:nvSpPr>
          <p:spPr>
            <a:xfrm>
              <a:off x="0" y="-38100"/>
              <a:ext cx="9504788" cy="2116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Freeform 31"/>
          <p:cNvSpPr/>
          <p:nvPr/>
        </p:nvSpPr>
        <p:spPr>
          <a:xfrm>
            <a:off x="7122258" y="6864333"/>
            <a:ext cx="906066" cy="923892"/>
          </a:xfrm>
          <a:custGeom>
            <a:avLst/>
            <a:gdLst/>
            <a:ahLst/>
            <a:cxnLst/>
            <a:rect l="l" t="t" r="r" b="b"/>
            <a:pathLst>
              <a:path w="1107226" h="1029720">
                <a:moveTo>
                  <a:pt x="0" y="0"/>
                </a:moveTo>
                <a:lnTo>
                  <a:pt x="1107226" y="0"/>
                </a:lnTo>
                <a:lnTo>
                  <a:pt x="1107226" y="1029720"/>
                </a:lnTo>
                <a:lnTo>
                  <a:pt x="0" y="1029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4" name="TextBox 34"/>
          <p:cNvSpPr txBox="1"/>
          <p:nvPr/>
        </p:nvSpPr>
        <p:spPr>
          <a:xfrm>
            <a:off x="8515929" y="184689"/>
            <a:ext cx="1725774" cy="274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38"/>
              </a:lnSpc>
              <a:spcBef>
                <a:spcPct val="0"/>
              </a:spcBef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sym typeface="Montserrat Bold"/>
              </a:rPr>
              <a:t>Encapsulation</a:t>
            </a:r>
          </a:p>
        </p:txBody>
      </p:sp>
      <p:sp>
        <p:nvSpPr>
          <p:cNvPr id="45" name="TextBox 35"/>
          <p:cNvSpPr txBox="1"/>
          <p:nvPr/>
        </p:nvSpPr>
        <p:spPr>
          <a:xfrm>
            <a:off x="1024769" y="2944685"/>
            <a:ext cx="4053901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N" sz="44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OOPs Concepts in Action</a:t>
            </a:r>
          </a:p>
        </p:txBody>
      </p:sp>
      <p:sp>
        <p:nvSpPr>
          <p:cNvPr id="47" name="TextBox 37"/>
          <p:cNvSpPr txBox="1"/>
          <p:nvPr/>
        </p:nvSpPr>
        <p:spPr>
          <a:xfrm>
            <a:off x="9249227" y="2207422"/>
            <a:ext cx="4142681" cy="655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734"/>
              </a:lnSpc>
              <a:spcBef>
                <a:spcPct val="0"/>
              </a:spcBef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Creating new classes by deriving properties from existing ones. (👨‍👦 Code Reusability)</a:t>
            </a:r>
            <a:endParaRPr lang="en-US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  <a:sym typeface="Montserrat"/>
            </a:endParaRPr>
          </a:p>
        </p:txBody>
      </p:sp>
      <p:sp>
        <p:nvSpPr>
          <p:cNvPr id="48" name="TextBox 38"/>
          <p:cNvSpPr txBox="1"/>
          <p:nvPr/>
        </p:nvSpPr>
        <p:spPr>
          <a:xfrm>
            <a:off x="9249228" y="1881530"/>
            <a:ext cx="172577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38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sym typeface="Montserrat Bold"/>
              </a:rPr>
              <a:t>Inheritance</a:t>
            </a:r>
            <a:r>
              <a:rPr lang="en-US" sz="1670" b="1" dirty="0" smtClean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	</a:t>
            </a:r>
            <a:endParaRPr lang="en-US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  <a:sym typeface="Montserrat Bold"/>
            </a:endParaRPr>
          </a:p>
        </p:txBody>
      </p:sp>
      <p:sp>
        <p:nvSpPr>
          <p:cNvPr id="49" name="TextBox 39"/>
          <p:cNvSpPr txBox="1"/>
          <p:nvPr/>
        </p:nvSpPr>
        <p:spPr>
          <a:xfrm>
            <a:off x="9784528" y="3837337"/>
            <a:ext cx="4518733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734"/>
              </a:lnSpc>
              <a:spcBef>
                <a:spcPct val="0"/>
              </a:spcBef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One interface, multiple implementations (e.g., fare calculation for different vehicles). (🔄 Flexibility</a:t>
            </a:r>
            <a:r>
              <a:rPr lang="en-US" sz="1400" i="1" dirty="0"/>
              <a:t>)</a:t>
            </a:r>
            <a:endParaRPr lang="en-US" sz="1355" u="none" strike="noStrike" dirty="0">
              <a:solidFill>
                <a:srgbClr val="343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" name="TextBox 40"/>
          <p:cNvSpPr txBox="1"/>
          <p:nvPr/>
        </p:nvSpPr>
        <p:spPr>
          <a:xfrm>
            <a:off x="9784528" y="3505264"/>
            <a:ext cx="1725774" cy="274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38"/>
              </a:lnSpc>
              <a:spcBef>
                <a:spcPct val="0"/>
              </a:spcBef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sym typeface="Montserrat Bold"/>
              </a:rPr>
              <a:t>Polymorphism</a:t>
            </a:r>
          </a:p>
        </p:txBody>
      </p:sp>
      <p:sp>
        <p:nvSpPr>
          <p:cNvPr id="51" name="TextBox 41"/>
          <p:cNvSpPr txBox="1"/>
          <p:nvPr/>
        </p:nvSpPr>
        <p:spPr>
          <a:xfrm>
            <a:off x="9379334" y="5660601"/>
            <a:ext cx="4261499" cy="655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734"/>
              </a:lnSpc>
              <a:spcBef>
                <a:spcPct val="0"/>
              </a:spcBef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Simplifying complex systems by exposing only essential features. (📦 Hide Complexity)</a:t>
            </a:r>
            <a:endParaRPr lang="en-US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  <a:sym typeface="Montserrat"/>
            </a:endParaRPr>
          </a:p>
        </p:txBody>
      </p:sp>
      <p:sp>
        <p:nvSpPr>
          <p:cNvPr id="52" name="TextBox 42"/>
          <p:cNvSpPr txBox="1"/>
          <p:nvPr/>
        </p:nvSpPr>
        <p:spPr>
          <a:xfrm>
            <a:off x="9342052" y="5326334"/>
            <a:ext cx="1725774" cy="2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38"/>
              </a:lnSpc>
              <a:spcBef>
                <a:spcPct val="0"/>
              </a:spcBef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sym typeface="Montserrat Bold"/>
              </a:rPr>
              <a:t>Abstraction</a:t>
            </a:r>
          </a:p>
        </p:txBody>
      </p:sp>
      <p:sp>
        <p:nvSpPr>
          <p:cNvPr id="53" name="TextBox 43"/>
          <p:cNvSpPr txBox="1"/>
          <p:nvPr/>
        </p:nvSpPr>
        <p:spPr>
          <a:xfrm>
            <a:off x="8329189" y="7332129"/>
            <a:ext cx="4274315" cy="655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734"/>
              </a:lnSpc>
              <a:spcBef>
                <a:spcPct val="0"/>
              </a:spcBef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Managing runtime errors gracefully to prevent crashes. (⚠Fault Tolerance)</a:t>
            </a:r>
            <a:endParaRPr lang="en-US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  <a:sym typeface="Montserrat"/>
            </a:endParaRPr>
          </a:p>
        </p:txBody>
      </p:sp>
      <p:sp>
        <p:nvSpPr>
          <p:cNvPr id="54" name="TextBox 44"/>
          <p:cNvSpPr txBox="1"/>
          <p:nvPr/>
        </p:nvSpPr>
        <p:spPr>
          <a:xfrm>
            <a:off x="8304722" y="6995266"/>
            <a:ext cx="2540755" cy="2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indent="0">
              <a:lnSpc>
                <a:spcPts val="2138"/>
              </a:lnSpc>
              <a:spcBef>
                <a:spcPct val="0"/>
              </a:spcBef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sym typeface="Montserrat Bold"/>
              </a:rPr>
              <a:t>Exception Handling</a:t>
            </a:r>
          </a:p>
        </p:txBody>
      </p:sp>
      <p:sp>
        <p:nvSpPr>
          <p:cNvPr id="59" name="AutoShape 49"/>
          <p:cNvSpPr/>
          <p:nvPr/>
        </p:nvSpPr>
        <p:spPr>
          <a:xfrm>
            <a:off x="5713009" y="4127651"/>
            <a:ext cx="1420906" cy="3246442"/>
          </a:xfrm>
          <a:prstGeom prst="line">
            <a:avLst/>
          </a:prstGeom>
          <a:ln w="66675" cap="rnd">
            <a:solidFill>
              <a:srgbClr val="333231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60" name="AutoShape 50"/>
          <p:cNvSpPr/>
          <p:nvPr/>
        </p:nvSpPr>
        <p:spPr>
          <a:xfrm>
            <a:off x="5812905" y="4146640"/>
            <a:ext cx="2024693" cy="1604232"/>
          </a:xfrm>
          <a:prstGeom prst="line">
            <a:avLst/>
          </a:prstGeom>
          <a:ln w="66675" cap="rnd">
            <a:solidFill>
              <a:srgbClr val="333231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61" name="AutoShape 51"/>
          <p:cNvSpPr/>
          <p:nvPr/>
        </p:nvSpPr>
        <p:spPr>
          <a:xfrm flipV="1">
            <a:off x="5928812" y="3960402"/>
            <a:ext cx="2546758" cy="2479"/>
          </a:xfrm>
          <a:prstGeom prst="line">
            <a:avLst/>
          </a:prstGeom>
          <a:ln w="66675" cap="rnd">
            <a:solidFill>
              <a:srgbClr val="333231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62" name="AutoShape 52"/>
          <p:cNvSpPr/>
          <p:nvPr/>
        </p:nvSpPr>
        <p:spPr>
          <a:xfrm flipV="1">
            <a:off x="5812269" y="2353692"/>
            <a:ext cx="2021824" cy="1609188"/>
          </a:xfrm>
          <a:prstGeom prst="line">
            <a:avLst/>
          </a:prstGeom>
          <a:ln w="66675" cap="rnd">
            <a:solidFill>
              <a:srgbClr val="333231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63" name="TextBox 62"/>
          <p:cNvSpPr txBox="1"/>
          <p:nvPr/>
        </p:nvSpPr>
        <p:spPr>
          <a:xfrm>
            <a:off x="8453739" y="423390"/>
            <a:ext cx="4468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Bundling data and methods into a class, hiding internal details. (🔒 Secure &amp; Organized)</a:t>
            </a:r>
            <a:endParaRPr lang="en-IN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0433" y="-2728"/>
            <a:ext cx="804543" cy="80454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04112" y="1717918"/>
            <a:ext cx="765974" cy="76597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62416" y="3312694"/>
            <a:ext cx="803245" cy="80324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22128" y="5198562"/>
            <a:ext cx="655761" cy="655761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27191" y="677465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8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9494" y="407446"/>
            <a:ext cx="738985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i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Bundling Data with Behaviour</a:t>
            </a:r>
            <a:endParaRPr lang="en-US" sz="4450" dirty="0"/>
          </a:p>
        </p:txBody>
      </p:sp>
      <p:sp>
        <p:nvSpPr>
          <p:cNvPr id="9" name="TextBox 8"/>
          <p:cNvSpPr txBox="1"/>
          <p:nvPr/>
        </p:nvSpPr>
        <p:spPr>
          <a:xfrm>
            <a:off x="399494" y="1481559"/>
            <a:ext cx="106371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Grouped related data using </a:t>
            </a:r>
            <a:r>
              <a:rPr lang="en-US" dirty="0" err="1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struct</a:t>
            </a: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dirty="0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Class</a:t>
            </a: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(User, Driver, Vehicle) for organized data handling.</a:t>
            </a:r>
          </a:p>
          <a:p>
            <a:pPr marL="342900" indent="-342900">
              <a:lnSpc>
                <a:spcPts val="2700"/>
              </a:lnSpc>
              <a:buSzPct val="100000"/>
              <a:buFontTx/>
              <a:buChar char="•"/>
            </a:pP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Used private members in custom exception classes (e.g., </a:t>
            </a:r>
            <a:r>
              <a:rPr lang="en-US" dirty="0" err="1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RatingException</a:t>
            </a: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 to hide internal data.</a:t>
            </a:r>
          </a:p>
          <a:p>
            <a:pPr marL="342900" indent="-342900">
              <a:lnSpc>
                <a:spcPts val="2700"/>
              </a:lnSpc>
              <a:buSzPct val="100000"/>
              <a:buFontTx/>
              <a:buChar char="•"/>
            </a:pP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Validated input through functions like </a:t>
            </a:r>
            <a:r>
              <a:rPr lang="en-US" dirty="0" err="1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getValidInput</a:t>
            </a:r>
            <a:r>
              <a:rPr lang="en-US" dirty="0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&lt;T&gt;() </a:t>
            </a: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and </a:t>
            </a:r>
            <a:r>
              <a:rPr lang="en-US" dirty="0" err="1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validatePhone</a:t>
            </a:r>
            <a:r>
              <a:rPr lang="en-US" dirty="0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() </a:t>
            </a: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ensure safe access.</a:t>
            </a:r>
          </a:p>
          <a:p>
            <a:pPr marL="342900" indent="-342900">
              <a:lnSpc>
                <a:spcPts val="2700"/>
              </a:lnSpc>
              <a:buSzPct val="100000"/>
              <a:buFontTx/>
              <a:buChar char="•"/>
            </a:pP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Encapsulated file operations (</a:t>
            </a:r>
            <a:r>
              <a:rPr lang="en-US" dirty="0" err="1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loadDrivers</a:t>
            </a:r>
            <a:r>
              <a:rPr lang="en-US" dirty="0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(), </a:t>
            </a:r>
            <a:r>
              <a:rPr lang="en-US" dirty="0" err="1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saveUserProfile</a:t>
            </a:r>
            <a:r>
              <a:rPr lang="en-US" dirty="0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()) </a:t>
            </a: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clean abstraction.</a:t>
            </a:r>
          </a:p>
          <a:p>
            <a:pPr marL="342900" indent="-342900">
              <a:lnSpc>
                <a:spcPts val="2700"/>
              </a:lnSpc>
              <a:buSzPct val="100000"/>
              <a:buFontTx/>
              <a:buChar char="•"/>
            </a:pP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Profile updates and history saving are done via public methods, not direct access.</a:t>
            </a:r>
            <a:endParaRPr lang="en-US" dirty="0" smtClean="0"/>
          </a:p>
          <a:p>
            <a:pPr marL="342900" indent="-342900">
              <a:lnSpc>
                <a:spcPts val="2700"/>
              </a:lnSpc>
              <a:buSzPct val="100000"/>
              <a:buFontTx/>
              <a:buChar char="•"/>
            </a:pPr>
            <a:endParaRPr lang="en-US" dirty="0" smtClean="0"/>
          </a:p>
          <a:p>
            <a:pPr marL="342900" indent="-342900">
              <a:lnSpc>
                <a:spcPts val="2700"/>
              </a:lnSpc>
              <a:buSzPct val="100000"/>
              <a:buFontTx/>
              <a:buChar char="•"/>
            </a:pPr>
            <a:endParaRPr lang="en-US" dirty="0" smtClean="0"/>
          </a:p>
          <a:p>
            <a:pPr marL="342900" indent="-342900">
              <a:lnSpc>
                <a:spcPts val="2700"/>
              </a:lnSpc>
              <a:buSzPct val="100000"/>
              <a:buFontTx/>
              <a:buChar char="•"/>
            </a:pPr>
            <a:endParaRPr lang="en-US" dirty="0" smtClean="0"/>
          </a:p>
          <a:p>
            <a:pPr marL="342900" indent="-342900">
              <a:lnSpc>
                <a:spcPts val="2700"/>
              </a:lnSpc>
              <a:buSzPct val="100000"/>
              <a:buChar char="•"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447" y="4548851"/>
            <a:ext cx="9827270" cy="2907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367" y="29285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i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Hiding Complexity</a:t>
            </a:r>
            <a:endParaRPr lang="en-US" sz="44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17" y="3826837"/>
            <a:ext cx="14039360" cy="19793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31625" y="1250066"/>
            <a:ext cx="8970380" cy="1435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457367" y="1400538"/>
            <a:ext cx="91727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We Used It: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</a:t>
            </a:r>
            <a:r>
              <a:rPr lang="en-US" b="1" dirty="0" err="1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Haversine</a:t>
            </a:r>
            <a:r>
              <a:rPr lang="en-US" b="1" dirty="0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 formula</a:t>
            </a:r>
            <a:r>
              <a:rPr lang="en-US" dirty="0" smtClean="0">
                <a:solidFill>
                  <a:srgbClr val="272525"/>
                </a:solidFill>
                <a:latin typeface="Consolas" panose="020B0609020204030204" pitchFamily="49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calculates real-world distance between two geographic points (latitude &amp; longitude).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is implemented in a separate function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just need distance, not the math</a:t>
            </a:r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9964" y="367064"/>
            <a:ext cx="917276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 smtClean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Inheritance: Write less, do more</a:t>
            </a:r>
            <a:endParaRPr lang="en-US" sz="44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64" y="2125653"/>
            <a:ext cx="7783808" cy="20528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9964" y="1388962"/>
            <a:ext cx="8235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Used Hierarchal Inheritance in: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Vehicle Rental Hierarchy</a:t>
            </a:r>
            <a:r>
              <a:rPr lang="en-US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9964" y="4456253"/>
            <a:ext cx="6001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2.   Booking System Hierarchy:</a:t>
            </a:r>
          </a:p>
          <a:p>
            <a:endParaRPr lang="en-IN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64" y="4946069"/>
            <a:ext cx="6556892" cy="3003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473" y="577334"/>
            <a:ext cx="9381173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i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Flexible Input Handling with Templates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32473" y="1684258"/>
            <a:ext cx="13165455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Templates allow writing generic and reusable functions or classes that work with any data type. They enable </a:t>
            </a:r>
            <a:r>
              <a:rPr lang="en-US" sz="16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compile-time polymorphism</a:t>
            </a: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where the compiler generates type-specific versions as needed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32473" y="2667714"/>
            <a:ext cx="4406265" cy="550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Usage in Our Project:</a:t>
            </a:r>
            <a:endParaRPr lang="en-US" sz="3450" dirty="0"/>
          </a:p>
        </p:txBody>
      </p:sp>
      <p:sp>
        <p:nvSpPr>
          <p:cNvPr id="5" name="Text 3"/>
          <p:cNvSpPr/>
          <p:nvPr/>
        </p:nvSpPr>
        <p:spPr>
          <a:xfrm>
            <a:off x="732473" y="3532346"/>
            <a:ext cx="13165455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implemented a template function getValidInput&lt;T&gt;() to handle user input validation for multiple types like int, double, etc.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32473" y="4275177"/>
            <a:ext cx="1316545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eliminates the need to write separate functions for each type.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73" y="4845368"/>
            <a:ext cx="8371880" cy="2806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543" y="572453"/>
            <a:ext cx="6835140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Effective Error Management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28543" y="1569363"/>
            <a:ext cx="13173313" cy="1095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Exception handling allows programs to manage errors without crashing. It uses three key constructs:</a:t>
            </a:r>
            <a:endParaRPr lang="en-US" sz="3450" dirty="0"/>
          </a:p>
        </p:txBody>
      </p:sp>
      <p:sp>
        <p:nvSpPr>
          <p:cNvPr id="4" name="Text 2"/>
          <p:cNvSpPr/>
          <p:nvPr/>
        </p:nvSpPr>
        <p:spPr>
          <a:xfrm>
            <a:off x="728543" y="2977158"/>
            <a:ext cx="1317331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try</a:t>
            </a: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Defines code that may throw an exception.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8543" y="3382804"/>
            <a:ext cx="1317331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throw</a:t>
            </a: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Signals an error condition.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8543" y="3788450"/>
            <a:ext cx="1317331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catch</a:t>
            </a: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Handles the exception and takes corrective action.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43" y="4355544"/>
            <a:ext cx="10786348" cy="3303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0861" y="453153"/>
            <a:ext cx="1115799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Built for the present, ready for the future.</a:t>
            </a:r>
            <a:endParaRPr lang="en-IN" sz="4300" b="1" dirty="0">
              <a:solidFill>
                <a:srgbClr val="7068F4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1722" y="1713053"/>
            <a:ext cx="91671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Enhancements:</a:t>
            </a:r>
            <a:endParaRPr lang="en-IN" sz="1600" b="1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r>
              <a:rPr lang="en-IN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🖥️ </a:t>
            </a:r>
            <a:r>
              <a:rPr lang="en-IN" sz="16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GUI Integration </a:t>
            </a:r>
            <a:r>
              <a:rPr lang="en-IN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– Shift to </a:t>
            </a:r>
            <a:r>
              <a:rPr lang="en-IN" sz="16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Qt</a:t>
            </a:r>
            <a:r>
              <a:rPr lang="en-IN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-based interfaces</a:t>
            </a:r>
          </a:p>
          <a:p>
            <a:r>
              <a:rPr lang="en-IN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🗄️ </a:t>
            </a:r>
            <a:r>
              <a:rPr lang="en-IN" sz="1600" b="1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 Upgrade </a:t>
            </a:r>
            <a:r>
              <a:rPr lang="en-IN" sz="160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– </a:t>
            </a:r>
            <a:r>
              <a:rPr lang="en-IN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Migrate from CSV to SQLite/MySQL</a:t>
            </a:r>
          </a:p>
          <a:p>
            <a:r>
              <a:rPr lang="en-IN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📍 </a:t>
            </a:r>
            <a:r>
              <a:rPr lang="en-IN" sz="16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Features </a:t>
            </a:r>
            <a:r>
              <a:rPr lang="en-IN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– Live tracking, surge pricing</a:t>
            </a:r>
          </a:p>
          <a:p>
            <a:r>
              <a:rPr lang="en-IN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🤖 </a:t>
            </a:r>
            <a:r>
              <a:rPr lang="en-IN" sz="16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Integration </a:t>
            </a:r>
            <a:r>
              <a:rPr lang="en-IN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– Smart suggestions based on usage trends</a:t>
            </a:r>
          </a:p>
          <a:p>
            <a:r>
              <a:rPr lang="en-IN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💳 </a:t>
            </a:r>
            <a:r>
              <a:rPr lang="en-IN" sz="16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Payment Modules </a:t>
            </a:r>
            <a:r>
              <a:rPr lang="en-IN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– In-app payments &amp; loyalty rewards</a:t>
            </a:r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006998" y="4264444"/>
            <a:ext cx="105908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</a:t>
            </a:r>
            <a:r>
              <a:rPr lang="en-US" sz="1600" b="1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Cab </a:t>
            </a:r>
            <a:r>
              <a:rPr lang="en-US" sz="16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 and Vehicle Rental System</a:t>
            </a: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built using modern C++ and Object-Oriented Programming principles, represents more than just a functional console application—it is a well-structured response to real-world mobility challenges tailored specifically for </a:t>
            </a:r>
            <a:r>
              <a:rPr lang="en-US" sz="16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Silchar</a:t>
            </a: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the cultural and academic hub of Assam and home to </a:t>
            </a:r>
            <a:r>
              <a:rPr lang="en-US" sz="16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NIT </a:t>
            </a:r>
            <a:r>
              <a:rPr lang="en-US" sz="1600" b="1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Silchar</a:t>
            </a:r>
            <a:r>
              <a:rPr lang="en-US" b="1" dirty="0" smtClean="0"/>
              <a:t>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7645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75915" y="3403374"/>
            <a:ext cx="6835140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9600" b="1" dirty="0" smtClean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YOU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2033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0246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Problem Statement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748439"/>
            <a:ext cx="4154567" cy="25677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5586889"/>
            <a:ext cx="41545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Metro cities enjoy the convenience of app-based cab services.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798" y="2748439"/>
            <a:ext cx="4154686" cy="25677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37798" y="5586889"/>
            <a:ext cx="415468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Silchar faces transport inequality with informal rickshaws dominating mobility.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7405" y="2748439"/>
            <a:ext cx="4154567" cy="25677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17405" y="5586889"/>
            <a:ext cx="415456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can we design a reliable, offline, user-friendly cab and rental system for Silchar and NIT Silchar residents?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15328"/>
            <a:ext cx="748617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Offline-First OOP Solution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752957"/>
            <a:ext cx="13113782" cy="1710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i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 engineered a C++ system that replicates ride-hailing functionality without internet dependency, using object-oriented design to address Silchar's unique challenges.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58309" y="378809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Structured Data Management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21052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CSV files emulate database functionality 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63296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Encapsulated file operations ensure data integrity 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05539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Geospatial Intelligence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47782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Haversine formula calculates real-world distances between NIT Silchar and key locations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90026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driver matching within 1km </a:t>
            </a:r>
            <a:r>
              <a:rPr lang="en-US" sz="1700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radius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632269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User-Centric Design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674512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 validation protects against invalid bookings/registrations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716756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 CLI interface modeled after commercial systems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504" y="473631"/>
            <a:ext cx="4523065" cy="565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00"/>
              </a:lnSpc>
            </a:pPr>
            <a:r>
              <a:rPr lang="en-US" sz="44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Program Workflow</a:t>
            </a:r>
          </a:p>
        </p:txBody>
      </p:sp>
      <p:sp>
        <p:nvSpPr>
          <p:cNvPr id="11" name="Text 7"/>
          <p:cNvSpPr/>
          <p:nvPr/>
        </p:nvSpPr>
        <p:spPr>
          <a:xfrm>
            <a:off x="7532489" y="7258288"/>
            <a:ext cx="6504027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49" y="1665574"/>
            <a:ext cx="5356846" cy="49920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7112" y="2140726"/>
            <a:ext cx="3499404" cy="45169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1217" y="2140726"/>
            <a:ext cx="3363374" cy="4516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910" y="127517"/>
            <a:ext cx="4594027" cy="574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4500"/>
              </a:lnSpc>
              <a:buNone/>
            </a:pPr>
            <a:r>
              <a:rPr lang="en-US" sz="4000" b="1" dirty="0" smtClean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feature:</a:t>
            </a:r>
          </a:p>
          <a:p>
            <a:pPr indent="0">
              <a:lnSpc>
                <a:spcPts val="4500"/>
              </a:lnSpc>
              <a:buNone/>
            </a:pPr>
            <a:r>
              <a:rPr lang="en-US" sz="4000" b="1" dirty="0" smtClean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Cab </a:t>
            </a:r>
            <a:r>
              <a:rPr lang="en-US" sz="4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Booking Module</a:t>
            </a:r>
          </a:p>
        </p:txBody>
      </p:sp>
      <p:sp>
        <p:nvSpPr>
          <p:cNvPr id="3" name="Text 1"/>
          <p:cNvSpPr/>
          <p:nvPr/>
        </p:nvSpPr>
        <p:spPr>
          <a:xfrm>
            <a:off x="610910" y="1403509"/>
            <a:ext cx="1340858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Select Locations : </a:t>
            </a: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Predefined Silchar Locations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10910" y="1743789"/>
            <a:ext cx="1340858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Calculating Distance: </a:t>
            </a: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 Haversine formula.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10910" y="2084070"/>
            <a:ext cx="1340858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b="1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Driver Matching: </a:t>
            </a: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Proximity-based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10910" y="2414077"/>
            <a:ext cx="1340858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Fare confirmation and Confirmation:</a:t>
            </a:r>
            <a:endParaRPr lang="en-US" b="1" dirty="0"/>
          </a:p>
        </p:txBody>
      </p:sp>
      <p:sp>
        <p:nvSpPr>
          <p:cNvPr id="7" name="Text 5"/>
          <p:cNvSpPr/>
          <p:nvPr/>
        </p:nvSpPr>
        <p:spPr>
          <a:xfrm>
            <a:off x="610910" y="2764631"/>
            <a:ext cx="1340858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Fare = Distance × Vehicle rate.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10910" y="3104912"/>
            <a:ext cx="1340858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Rate driver post-ride.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610910" y="3445193"/>
            <a:ext cx="1340858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History Update</a:t>
            </a:r>
            <a:endParaRPr lang="en-US" b="1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67" y="3860164"/>
            <a:ext cx="5019328" cy="41032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485" y="0"/>
            <a:ext cx="3767245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0465" y="172116"/>
            <a:ext cx="835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feature:</a:t>
            </a:r>
          </a:p>
          <a:p>
            <a:r>
              <a:rPr lang="en-US" sz="3600" b="1" dirty="0" smtClean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Vehicle </a:t>
            </a:r>
            <a:r>
              <a:rPr lang="en-US" sz="36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Rental Module</a:t>
            </a:r>
            <a:endParaRPr lang="en-IN" sz="3600" b="1" dirty="0">
              <a:solidFill>
                <a:srgbClr val="7068F4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0465" y="1372445"/>
            <a:ext cx="5003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Choose Vehicle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Select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Confirm Rental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History Update</a:t>
            </a:r>
          </a:p>
          <a:p>
            <a:endParaRPr lang="en-US" sz="24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93" y="0"/>
            <a:ext cx="3798760" cy="822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575" y="3116766"/>
            <a:ext cx="5420481" cy="4544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246" y="585626"/>
            <a:ext cx="4060721" cy="60309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513707" y="1562105"/>
            <a:ext cx="8517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Dual Logs: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 </a:t>
            </a: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History: </a:t>
            </a:r>
            <a:r>
              <a:rPr lang="en-IN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Source, destination, fare, driver</a:t>
            </a:r>
            <a:endParaRPr lang="en-US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Rental </a:t>
            </a: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History: </a:t>
            </a:r>
            <a:r>
              <a:rPr lang="en-IN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Vehicle </a:t>
            </a:r>
            <a:r>
              <a:rPr lang="en-IN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type, duration, cost </a:t>
            </a:r>
            <a:endParaRPr lang="en-US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Friendly </a:t>
            </a:r>
            <a:r>
              <a:rPr lang="en-US" b="1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Display:</a:t>
            </a:r>
            <a:endParaRPr lang="en-US" b="1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Tabular </a:t>
            </a:r>
            <a:r>
              <a:rPr lang="en-US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Format with </a:t>
            </a: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headers</a:t>
            </a:r>
          </a:p>
          <a:p>
            <a:endParaRPr lang="en-IN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10" y="3506092"/>
            <a:ext cx="9338025" cy="27714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465" y="172116"/>
            <a:ext cx="835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feature:</a:t>
            </a:r>
          </a:p>
          <a:p>
            <a:r>
              <a:rPr lang="en-US" sz="3600" b="1" dirty="0" smtClean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History Module</a:t>
            </a:r>
            <a:endParaRPr lang="en-IN" sz="3600" b="1" dirty="0">
              <a:solidFill>
                <a:srgbClr val="7068F4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0465" y="172116"/>
            <a:ext cx="835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Driver feature:</a:t>
            </a:r>
          </a:p>
          <a:p>
            <a:r>
              <a:rPr lang="en-US" sz="3600" b="1" dirty="0" smtClean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Booking history Module</a:t>
            </a:r>
            <a:endParaRPr lang="en-IN" sz="3600" b="1" dirty="0">
              <a:solidFill>
                <a:srgbClr val="7068F4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27" y="2800591"/>
            <a:ext cx="8992855" cy="42106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5627" y="1582220"/>
            <a:ext cx="7551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Booking history: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Gives all details about drivers bookings using phone number as unique key for search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744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304" y="23569"/>
            <a:ext cx="2782366" cy="82060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9095" y="84876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Profile Module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379095" y="9006245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</a:t>
            </a: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379095" y="9217462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3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Profile Display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379095" y="9428678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3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Edit Profile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379095" y="9639895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35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Persistence</a:t>
            </a:r>
            <a:endParaRPr lang="en-US" sz="8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5" y="9935051"/>
            <a:ext cx="3249930" cy="11978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9095" y="283099"/>
            <a:ext cx="5527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smtClean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Profile </a:t>
            </a:r>
            <a:r>
              <a:rPr lang="en-IN" sz="44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Module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9095" y="1407559"/>
            <a:ext cx="7305975" cy="314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Profile </a:t>
            </a:r>
            <a:r>
              <a:rPr lang="en-US" b="1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Options to edit any field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 Validation: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Phone (10  digits)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Adhaar</a:t>
            </a: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(12 digits)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Edit Password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 to Main Menu</a:t>
            </a:r>
            <a:endParaRPr lang="en-US" b="1" dirty="0" smtClean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1257300" lvl="2" indent="-342900">
              <a:buFont typeface="+mj-lt"/>
              <a:buAutoNum type="arabicPeriod"/>
            </a:pPr>
            <a:endParaRPr lang="en-US" b="1" dirty="0" smtClean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endParaRPr lang="en-I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49" y="4714412"/>
            <a:ext cx="6388751" cy="255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2775</TotalTime>
  <Words>738</Words>
  <Application>Microsoft Office PowerPoint</Application>
  <PresentationFormat>Custom</PresentationFormat>
  <Paragraphs>122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Montserrat</vt:lpstr>
      <vt:lpstr>Barlow Bold</vt:lpstr>
      <vt:lpstr>Arial</vt:lpstr>
      <vt:lpstr>Consolas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28</cp:revision>
  <cp:lastPrinted>2025-04-20T19:22:22Z</cp:lastPrinted>
  <dcterms:created xsi:type="dcterms:W3CDTF">2025-04-20T18:21:50Z</dcterms:created>
  <dcterms:modified xsi:type="dcterms:W3CDTF">2025-04-28T01:49:44Z</dcterms:modified>
</cp:coreProperties>
</file>